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5" r:id="rId2"/>
  </p:sldIdLst>
  <p:sldSz cx="9144000" cy="6858000" type="screen4x3"/>
  <p:notesSz cx="7099300" cy="10236200"/>
  <p:defaultTextStyle>
    <a:defPPr>
      <a:defRPr lang="en-GB"/>
    </a:defPPr>
    <a:lvl1pPr algn="l" rtl="0" eaLnBrk="0" fontAlgn="base" hangingPunct="0">
      <a:spcBef>
        <a:spcPct val="0"/>
      </a:spcBef>
      <a:spcAft>
        <a:spcPct val="0"/>
      </a:spcAft>
      <a:defRPr sz="900" i="1" kern="1200">
        <a:solidFill>
          <a:schemeClr val="bg1"/>
        </a:solidFill>
        <a:latin typeface="Arial" charset="0"/>
        <a:ea typeface="+mn-ea"/>
        <a:cs typeface="Arial" charset="0"/>
      </a:defRPr>
    </a:lvl1pPr>
    <a:lvl2pPr marL="457200" algn="l" rtl="0" eaLnBrk="0" fontAlgn="base" hangingPunct="0">
      <a:spcBef>
        <a:spcPct val="0"/>
      </a:spcBef>
      <a:spcAft>
        <a:spcPct val="0"/>
      </a:spcAft>
      <a:defRPr sz="900" i="1" kern="1200">
        <a:solidFill>
          <a:schemeClr val="bg1"/>
        </a:solidFill>
        <a:latin typeface="Arial" charset="0"/>
        <a:ea typeface="+mn-ea"/>
        <a:cs typeface="Arial" charset="0"/>
      </a:defRPr>
    </a:lvl2pPr>
    <a:lvl3pPr marL="914400" algn="l" rtl="0" eaLnBrk="0" fontAlgn="base" hangingPunct="0">
      <a:spcBef>
        <a:spcPct val="0"/>
      </a:spcBef>
      <a:spcAft>
        <a:spcPct val="0"/>
      </a:spcAft>
      <a:defRPr sz="900" i="1" kern="1200">
        <a:solidFill>
          <a:schemeClr val="bg1"/>
        </a:solidFill>
        <a:latin typeface="Arial" charset="0"/>
        <a:ea typeface="+mn-ea"/>
        <a:cs typeface="Arial" charset="0"/>
      </a:defRPr>
    </a:lvl3pPr>
    <a:lvl4pPr marL="1371600" algn="l" rtl="0" eaLnBrk="0" fontAlgn="base" hangingPunct="0">
      <a:spcBef>
        <a:spcPct val="0"/>
      </a:spcBef>
      <a:spcAft>
        <a:spcPct val="0"/>
      </a:spcAft>
      <a:defRPr sz="900" i="1" kern="1200">
        <a:solidFill>
          <a:schemeClr val="bg1"/>
        </a:solidFill>
        <a:latin typeface="Arial" charset="0"/>
        <a:ea typeface="+mn-ea"/>
        <a:cs typeface="Arial" charset="0"/>
      </a:defRPr>
    </a:lvl4pPr>
    <a:lvl5pPr marL="1828800" algn="l" rtl="0" eaLnBrk="0" fontAlgn="base" hangingPunct="0">
      <a:spcBef>
        <a:spcPct val="0"/>
      </a:spcBef>
      <a:spcAft>
        <a:spcPct val="0"/>
      </a:spcAft>
      <a:defRPr sz="900" i="1" kern="1200">
        <a:solidFill>
          <a:schemeClr val="bg1"/>
        </a:solidFill>
        <a:latin typeface="Arial" charset="0"/>
        <a:ea typeface="+mn-ea"/>
        <a:cs typeface="Arial" charset="0"/>
      </a:defRPr>
    </a:lvl5pPr>
    <a:lvl6pPr marL="2286000" algn="l" defTabSz="914400" rtl="0" eaLnBrk="1" latinLnBrk="0" hangingPunct="1">
      <a:defRPr sz="900" i="1" kern="1200">
        <a:solidFill>
          <a:schemeClr val="bg1"/>
        </a:solidFill>
        <a:latin typeface="Arial" charset="0"/>
        <a:ea typeface="+mn-ea"/>
        <a:cs typeface="Arial" charset="0"/>
      </a:defRPr>
    </a:lvl6pPr>
    <a:lvl7pPr marL="2743200" algn="l" defTabSz="914400" rtl="0" eaLnBrk="1" latinLnBrk="0" hangingPunct="1">
      <a:defRPr sz="900" i="1" kern="1200">
        <a:solidFill>
          <a:schemeClr val="bg1"/>
        </a:solidFill>
        <a:latin typeface="Arial" charset="0"/>
        <a:ea typeface="+mn-ea"/>
        <a:cs typeface="Arial" charset="0"/>
      </a:defRPr>
    </a:lvl7pPr>
    <a:lvl8pPr marL="3200400" algn="l" defTabSz="914400" rtl="0" eaLnBrk="1" latinLnBrk="0" hangingPunct="1">
      <a:defRPr sz="900" i="1" kern="1200">
        <a:solidFill>
          <a:schemeClr val="bg1"/>
        </a:solidFill>
        <a:latin typeface="Arial" charset="0"/>
        <a:ea typeface="+mn-ea"/>
        <a:cs typeface="Arial" charset="0"/>
      </a:defRPr>
    </a:lvl8pPr>
    <a:lvl9pPr marL="3657600" algn="l" defTabSz="914400" rtl="0" eaLnBrk="1" latinLnBrk="0" hangingPunct="1">
      <a:defRPr sz="900" i="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eaLnBrk="1" hangingPunct="1">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eaLnBrk="1" hangingPunct="1">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eaLnBrk="1" hangingPunct="1">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eaLnBrk="1" hangingPunct="1">
              <a:defRPr sz="1200" i="0"/>
            </a:lvl1pPr>
          </a:lstStyle>
          <a:p>
            <a:fld id="{549D76E8-8ABC-4B80-8260-CBC3E5F51B70}"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w="9525"/>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hangingPunct="1">
                <a:defRPr/>
              </a:pPr>
              <a:endParaRPr lang="en-US">
                <a:latin typeface="Arial" panose="020B0604020202020204" pitchFamily="34" charset="0"/>
                <a:cs typeface="Arial" panose="020B0604020202020204" pitchFamily="34" charset="0"/>
              </a:endParaRPr>
            </a:p>
          </p:txBody>
        </p:sp>
        <p:sp>
          <p:nvSpPr>
            <p:cNvPr id="7" name="Freeform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D6503B18-17A9-4CD4-B827-0526DF2E2B31}" type="datetimeFigureOut">
              <a:rPr lang="en-US"/>
              <a:pPr>
                <a:defRPr/>
              </a:pPr>
              <a:t>3/4/2017</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B6CBA3EC-E847-427A-AEA7-4CC739F8A726}"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fld id="{90941D7C-7FF4-4553-A4D3-7F63FFA9147B}"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fld id="{EC436A47-BF81-41B0-B9A0-31D6946AAB4B}"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fld id="{45B943BC-93B8-4932-B5D4-F33AE47C3B1A}"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lstStyle>
          <a:p>
            <a:fld id="{CB17683D-2C14-4247-8778-223832E09B11}"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lstStyle>
          <a:p>
            <a:fld id="{E3C4136B-AAD2-4471-980B-F4E1E09AEED2}"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lstStyle>
          <a:p>
            <a:fld id="{CF46417D-D8D9-4D70-BBAD-31B5B29D20F6}" type="slidenum">
              <a:rPr lang="en-US" altLang="en-US"/>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lstStyle>
          <a:p>
            <a:fld id="{6519FA00-771A-4C17-BDD9-EE6C4F2C5D76}"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fld id="{2B85D706-6019-4D56-AED1-F0A63561C0C0}"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lstStyle>
          <a:p>
            <a:fld id="{A9863329-3331-4C54-8919-A2E8967343D2}" type="slidenum">
              <a:rPr lang="en-US" altLang="en-US"/>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hangingPunct="1">
              <a:defRPr/>
            </a:pPr>
            <a:endParaRPr lang="en-US">
              <a:latin typeface="Arial" panose="020B0604020202020204" pitchFamily="34" charset="0"/>
              <a:cs typeface="Arial" panose="020B0604020202020204" pitchFamily="34" charset="0"/>
            </a:endParaRPr>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lvl1pPr>
          </a:lstStyle>
          <a:p>
            <a:fld id="{03359983-2E34-4773-AC4D-719158CE41E6}"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hangingPunct="1">
              <a:defRPr/>
            </a:pPr>
            <a:endParaRPr lang="en-US">
              <a:latin typeface="Arial" panose="020B0604020202020204" pitchFamily="34" charset="0"/>
              <a:cs typeface="Arial" panose="020B0604020202020204" pitchFamily="34" charset="0"/>
            </a:endParaRPr>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panose="020B0604020202020204" pitchFamily="34" charset="0"/>
                <a:cs typeface="Arial" panose="020B0604020202020204" pitchFamily="34" charset="0"/>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panose="020B0604020202020204" pitchFamily="34" charset="0"/>
                <a:cs typeface="Arial" panose="020B0604020202020204" pitchFamily="34" charset="0"/>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solidFill>
                  <a:schemeClr val="tx1"/>
                </a:solidFill>
              </a:defRPr>
            </a:lvl1pPr>
          </a:lstStyle>
          <a:p>
            <a:fld id="{24024BEE-45BD-4A37-A253-073F91457B3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14" r:id="rId1"/>
    <p:sldLayoutId id="2147484010" r:id="rId2"/>
    <p:sldLayoutId id="2147484015" r:id="rId3"/>
    <p:sldLayoutId id="2147484016" r:id="rId4"/>
    <p:sldLayoutId id="2147484017" r:id="rId5"/>
    <p:sldLayoutId id="2147484018" r:id="rId6"/>
    <p:sldLayoutId id="2147484011" r:id="rId7"/>
    <p:sldLayoutId id="2147484019" r:id="rId8"/>
    <p:sldLayoutId id="2147484020" r:id="rId9"/>
    <p:sldLayoutId id="2147484012" r:id="rId10"/>
    <p:sldLayoutId id="2147484013"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2016</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France</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bg1"/>
                          </a:solidFill>
                          <a:effectLst/>
                          <a:latin typeface="Lucida Sans Unicode" pitchFamily="34" charset="0"/>
                          <a:cs typeface="Arial" pitchFamily="34" charset="0"/>
                        </a:rPr>
                        <a:t>Hit by object</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637027"/>
        </p:xfrm>
        <a:graphic>
          <a:graphicData uri="http://schemas.openxmlformats.org/drawingml/2006/table">
            <a:tbl>
              <a:tblPr/>
              <a:tblGrid>
                <a:gridCol w="4448175"/>
                <a:gridCol w="4459288"/>
              </a:tblGrid>
              <a:tr h="3049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18591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Techs were deployed at customer to prepare compressors for transport. Compressors were located on the 1st floor,  to speed up the job they decided to use manual pallet truck to move the compressors to the ground level. While moving the compressor down the slope, the compressor slid off and hit the head of one of the techs. He sustained a serious head injury.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3049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dirty="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r>
              <a:tr h="1795795">
                <a:tc>
                  <a:txBody>
                    <a:bodyPr/>
                    <a:lstStyle/>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Poor hazard recognition and stop work culture.</a:t>
                      </a:r>
                    </a:p>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Cutting corner to speed up the job.</a:t>
                      </a:r>
                    </a:p>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EE positioned himself in the line of fire </a:t>
                      </a:r>
                    </a:p>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Wrong tool selection (pallet truck)</a:t>
                      </a:r>
                    </a:p>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No procedure to assess non-routine jobs or new customer sites before mobilization</a:t>
                      </a:r>
                    </a:p>
                    <a:p>
                      <a:pPr marL="0" marR="0" lvl="0" indent="0" algn="l" defTabSz="914400" rtl="0" eaLnBrk="1" fontAlgn="base" latinLnBrk="0" hangingPunct="1">
                        <a:lnSpc>
                          <a:spcPct val="100000"/>
                        </a:lnSpc>
                        <a:spcBef>
                          <a:spcPct val="0"/>
                        </a:spcBef>
                        <a:spcAft>
                          <a:spcPts val="600"/>
                        </a:spcAft>
                        <a:buClrTx/>
                        <a:buSzTx/>
                        <a:buFont typeface="Lucida Sans Unicode" pitchFamily="34" charset="0"/>
                        <a:buNone/>
                        <a:tabLst/>
                      </a:pPr>
                      <a:endParaRPr kumimoji="0" lang="en-GB"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1" fontAlgn="base" latinLnBrk="0" hangingPunct="1">
                        <a:lnSpc>
                          <a:spcPct val="100000"/>
                        </a:lnSpc>
                        <a:spcBef>
                          <a:spcPts val="600"/>
                        </a:spcBef>
                        <a:spcAft>
                          <a:spcPts val="600"/>
                        </a:spcAft>
                        <a:buClrTx/>
                        <a:buSzTx/>
                        <a:buFont typeface="+mj-lt"/>
                        <a:buAutoNum type="arabicPeriod"/>
                        <a:tabLst/>
                      </a:pPr>
                      <a:r>
                        <a:rPr kumimoji="0" lang="en-US" sz="1200" b="0" i="0" u="none" strike="noStrike" kern="1200" cap="none" normalizeH="0" baseline="0" dirty="0" smtClean="0">
                          <a:ln>
                            <a:noFill/>
                          </a:ln>
                          <a:solidFill>
                            <a:schemeClr val="tx1"/>
                          </a:solidFill>
                          <a:effectLst/>
                          <a:latin typeface="Lucida Sans Unicode" pitchFamily="34" charset="0"/>
                          <a:ea typeface="+mn-ea"/>
                          <a:cs typeface="Arial" pitchFamily="34" charset="0"/>
                        </a:rPr>
                        <a:t>Define &amp; implement comprehensive Safety Culture Improvement program</a:t>
                      </a:r>
                    </a:p>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kern="1200" cap="none" normalizeH="0" baseline="0" dirty="0" smtClean="0">
                          <a:ln>
                            <a:noFill/>
                          </a:ln>
                          <a:solidFill>
                            <a:schemeClr val="tx1"/>
                          </a:solidFill>
                          <a:effectLst/>
                          <a:latin typeface="Lucida Sans Unicode" pitchFamily="34" charset="0"/>
                          <a:ea typeface="+mn-ea"/>
                          <a:cs typeface="Arial" pitchFamily="34" charset="0"/>
                        </a:rPr>
                        <a:t>Update job-planning procedure</a:t>
                      </a:r>
                    </a:p>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kern="1200" cap="none" normalizeH="0" baseline="0" dirty="0" smtClean="0">
                          <a:ln>
                            <a:noFill/>
                          </a:ln>
                          <a:solidFill>
                            <a:schemeClr val="tx1"/>
                          </a:solidFill>
                          <a:effectLst/>
                          <a:latin typeface="Lucida Sans Unicode" pitchFamily="34" charset="0"/>
                          <a:ea typeface="+mn-ea"/>
                          <a:cs typeface="Arial" pitchFamily="34" charset="0"/>
                        </a:rPr>
                        <a:t>Update pre-job risk assessment</a:t>
                      </a:r>
                    </a:p>
                    <a:p>
                      <a:pPr marL="228600" marR="0" lvl="0" indent="-228600" algn="l" defTabSz="914400" rtl="0" eaLnBrk="1" fontAlgn="base" latinLnBrk="0" hangingPunct="1">
                        <a:lnSpc>
                          <a:spcPct val="100000"/>
                        </a:lnSpc>
                        <a:spcBef>
                          <a:spcPct val="0"/>
                        </a:spcBef>
                        <a:spcAft>
                          <a:spcPts val="600"/>
                        </a:spcAft>
                        <a:buClrTx/>
                        <a:buSzTx/>
                        <a:buFont typeface="+mj-lt"/>
                        <a:buAutoNum type="arabicPeriod"/>
                        <a:tabLst/>
                      </a:pPr>
                      <a:r>
                        <a:rPr kumimoji="0" lang="en-US" sz="1200" b="0" i="0" u="none" strike="noStrike" kern="1200" cap="none" normalizeH="0" baseline="0" dirty="0" smtClean="0">
                          <a:ln>
                            <a:noFill/>
                          </a:ln>
                          <a:solidFill>
                            <a:schemeClr val="tx1"/>
                          </a:solidFill>
                          <a:effectLst/>
                          <a:latin typeface="Lucida Sans Unicode" pitchFamily="34" charset="0"/>
                          <a:ea typeface="+mn-ea"/>
                          <a:cs typeface="Arial" pitchFamily="34" charset="0"/>
                        </a:rPr>
                        <a:t>Training of general manual handling / lifting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sng"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1290"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11291" name="Picture 4"/>
          <p:cNvPicPr>
            <a:picLocks noChangeAspect="1"/>
          </p:cNvPicPr>
          <p:nvPr/>
        </p:nvPicPr>
        <p:blipFill>
          <a:blip r:embed="rId5" cstate="print"/>
          <a:srcRect/>
          <a:stretch>
            <a:fillRect/>
          </a:stretch>
        </p:blipFill>
        <p:spPr bwMode="auto">
          <a:xfrm>
            <a:off x="6811963" y="1693863"/>
            <a:ext cx="2068512" cy="1158875"/>
          </a:xfrm>
          <a:prstGeom prst="rect">
            <a:avLst/>
          </a:prstGeom>
          <a:noFill/>
          <a:ln w="9525">
            <a:noFill/>
            <a:miter lim="800000"/>
            <a:headEnd/>
            <a:tailEnd/>
          </a:ln>
        </p:spPr>
      </p:pic>
      <p:pic>
        <p:nvPicPr>
          <p:cNvPr id="11292" name="Picture 5"/>
          <p:cNvPicPr>
            <a:picLocks noChangeAspect="1"/>
          </p:cNvPicPr>
          <p:nvPr/>
        </p:nvPicPr>
        <p:blipFill>
          <a:blip r:embed="rId6" cstate="print"/>
          <a:srcRect/>
          <a:stretch>
            <a:fillRect/>
          </a:stretch>
        </p:blipFill>
        <p:spPr bwMode="auto">
          <a:xfrm>
            <a:off x="4659313" y="1693863"/>
            <a:ext cx="2068512" cy="11588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8676</TotalTime>
  <Words>157</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Lucida Sans Unicode</vt:lpstr>
      <vt:lpstr>Wingdings 3</vt:lpstr>
      <vt:lpstr>Verdana</vt:lpstr>
      <vt:lpstr>Wingdings 2</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465</cp:revision>
  <cp:lastPrinted>2003-11-04T16:53:27Z</cp:lastPrinted>
  <dcterms:created xsi:type="dcterms:W3CDTF">2004-01-23T18:06:09Z</dcterms:created>
  <dcterms:modified xsi:type="dcterms:W3CDTF">2017-03-04T17:23:02Z</dcterms:modified>
</cp:coreProperties>
</file>